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-1-1.jpg" ContentType="image/jpg"/>
  <Override PartName="/ppt/media/image-10-2.jpg" ContentType="image/jpg"/>
  <Override PartName="/ppt/media/image-11-2.jpg" ContentType="image/jpg"/>
  <Override PartName="/ppt/media/image-14-2.jpg" ContentType="image/jpg"/>
  <Override PartName="/ppt/media/image-16-1.jpg" ContentType="image/jpg"/>
  <Override PartName="/ppt/media/image-2-2.jpg" ContentType="image/jpg"/>
  <Override PartName="/ppt/media/image-3-2.jpg" ContentType="image/jpg"/>
  <Override PartName="/ppt/media/image-4-2.jpg" ContentType="image/jpg"/>
  <Override PartName="/ppt/media/image-6-2.jpg" ContentType="image/jpg"/>
  <Override PartName="/ppt/media/image-8-2.jpg" ContentType="image/jpg"/>
  <Override PartName="/ppt/media/image-9-2.jpg" ContentType="image/jp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xitij_ppt_assets/title_crop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5080" y="0"/>
            <a:ext cx="5833872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1792" y="1417320"/>
            <a:ext cx="26517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4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CORPORATE OVERVIEW</a:t>
            </a:r>
            <a:endParaRPr lang="en-US" sz="840" dirty="0"/>
          </a:p>
        </p:txBody>
      </p:sp>
      <p:sp>
        <p:nvSpPr>
          <p:cNvPr id="5" name="Text 1"/>
          <p:cNvSpPr/>
          <p:nvPr/>
        </p:nvSpPr>
        <p:spPr>
          <a:xfrm>
            <a:off x="621792" y="1874520"/>
            <a:ext cx="5349240" cy="10607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3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Capital Readiness &amp; Strategic Advisory</a:t>
            </a:r>
            <a:endParaRPr lang="en-US" sz="3800" dirty="0"/>
          </a:p>
        </p:txBody>
      </p:sp>
      <p:sp>
        <p:nvSpPr>
          <p:cNvPr id="6" name="Text 2"/>
          <p:cNvSpPr/>
          <p:nvPr/>
        </p:nvSpPr>
        <p:spPr>
          <a:xfrm>
            <a:off x="640080" y="3273552"/>
            <a:ext cx="525780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founder-led growth companies, family offices, investors and corporate strategy teams.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640080" y="4005072"/>
            <a:ext cx="1097280" cy="0"/>
          </a:xfrm>
          <a:prstGeom prst="line">
            <a:avLst/>
          </a:prstGeom>
          <a:noFill/>
          <a:ln w="30480">
            <a:solidFill>
              <a:srgbClr val="D8B34A"/>
            </a:solidFill>
            <a:prstDash val="solid"/>
          </a:ln>
        </p:spPr>
        <p:txBody>
          <a:bodyPr/>
          <a:p/>
        </p:txBody>
      </p:sp>
      <p:sp>
        <p:nvSpPr>
          <p:cNvPr id="8" name="Text 4"/>
          <p:cNvSpPr/>
          <p:nvPr/>
        </p:nvSpPr>
        <p:spPr>
          <a:xfrm>
            <a:off x="640080" y="4343400"/>
            <a:ext cx="530352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Readiness before outreach. Fit before forwarding. Governance before scale.</a:t>
            </a:r>
            <a:endParaRPr lang="en-US" sz="1420" dirty="0"/>
          </a:p>
        </p:txBody>
      </p:sp>
      <p:sp>
        <p:nvSpPr>
          <p:cNvPr id="9" name="Text 5"/>
          <p:cNvSpPr/>
          <p:nvPr/>
        </p:nvSpPr>
        <p:spPr>
          <a:xfrm>
            <a:off x="640080" y="6254496"/>
            <a:ext cx="3840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t>Clean XITIJ-branded corporate collateral | v1.1 | Refreshed logo</a:t>
            </a:r>
          </a:p>
        </p:txBody>
      </p:sp>
      <p:pic>
        <p:nvPicPr>
          <p:cNvPr id="10" name="Picture 9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" y="384048"/>
            <a:ext cx="3383280" cy="676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For corporate strategy teams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Turn startup engagement into structured strategic value.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CORPORATE LENS</a:t>
            </a:r>
            <a:endParaRPr lang="en-US" sz="820" dirty="0"/>
          </a:p>
        </p:txBody>
      </p:sp>
      <p:pic>
        <p:nvPicPr>
          <p:cNvPr id="9" name="Image 1" descr="/mnt/data/xitij_ppt_assets/strategic_crop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841248"/>
            <a:ext cx="3675888" cy="5074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21792" y="2331720"/>
            <a:ext cx="57150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Startup partnerships fail when enthusiasm outruns diligence.</a:t>
            </a:r>
            <a:endParaRPr lang="en-US" sz="2100" dirty="0"/>
          </a:p>
        </p:txBody>
      </p:sp>
      <p:sp>
        <p:nvSpPr>
          <p:cNvPr id="11" name="Shape 7"/>
          <p:cNvSpPr/>
          <p:nvPr/>
        </p:nvSpPr>
        <p:spPr>
          <a:xfrm>
            <a:off x="658368" y="31089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59536" y="29992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Clarify strategic fit, problem alignment and adoption pathways.</a:t>
            </a:r>
            <a:endParaRPr lang="en-US" sz="1220" dirty="0"/>
          </a:p>
        </p:txBody>
      </p:sp>
      <p:sp>
        <p:nvSpPr>
          <p:cNvPr id="13" name="Shape 9"/>
          <p:cNvSpPr/>
          <p:nvPr/>
        </p:nvSpPr>
        <p:spPr>
          <a:xfrm>
            <a:off x="658368" y="35661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59536" y="34564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Assess partnership logic, startup-fit and operating compatibility.</a:t>
            </a:r>
            <a:endParaRPr lang="en-US" sz="1220" dirty="0"/>
          </a:p>
        </p:txBody>
      </p:sp>
      <p:sp>
        <p:nvSpPr>
          <p:cNvPr id="15" name="Shape 11"/>
          <p:cNvSpPr/>
          <p:nvPr/>
        </p:nvSpPr>
        <p:spPr>
          <a:xfrm>
            <a:off x="658368" y="40233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59536" y="39136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Review transaction readiness: contracts, data room, revenue quality and governance.</a:t>
            </a:r>
            <a:endParaRPr lang="en-US" sz="1220" dirty="0"/>
          </a:p>
        </p:txBody>
      </p:sp>
      <p:sp>
        <p:nvSpPr>
          <p:cNvPr id="17" name="Shape 13"/>
          <p:cNvSpPr/>
          <p:nvPr/>
        </p:nvSpPr>
        <p:spPr>
          <a:xfrm>
            <a:off x="658368" y="44805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859536" y="43708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Support post-commitment governance and review cadence.</a:t>
            </a:r>
            <a:endParaRPr lang="en-US" sz="1220" dirty="0"/>
          </a:p>
        </p:txBody>
      </p:sp>
      <p:pic>
        <p:nvPicPr>
          <p:cNvPr id="19" name="Picture 18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Expert Bench &amp; Virtual CXO support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Senior leadership capacity for specific mandates — without permanent hiring friction.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OPERATING EXPERTISE</a:t>
            </a:r>
            <a:endParaRPr lang="en-US" sz="820" dirty="0"/>
          </a:p>
        </p:txBody>
      </p:sp>
      <p:pic>
        <p:nvPicPr>
          <p:cNvPr id="9" name="Image 1" descr="/mnt/data/xitij_ppt_assets/cxos_crop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841248"/>
            <a:ext cx="3675888" cy="5074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21792" y="2331720"/>
            <a:ext cx="57150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Where advice has to become operating rhythm.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685800" y="2971800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6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CFO</a:t>
            </a:r>
            <a:endParaRPr lang="en-US" sz="1160" dirty="0"/>
          </a:p>
        </p:txBody>
      </p:sp>
      <p:sp>
        <p:nvSpPr>
          <p:cNvPr id="12" name="Text 8"/>
          <p:cNvSpPr/>
          <p:nvPr/>
        </p:nvSpPr>
        <p:spPr>
          <a:xfrm>
            <a:off x="1755648" y="2962656"/>
            <a:ext cx="4663440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cash, runway, fundability</a:t>
            </a:r>
            <a:endParaRPr lang="en-US" sz="1130" dirty="0"/>
          </a:p>
        </p:txBody>
      </p:sp>
      <p:sp>
        <p:nvSpPr>
          <p:cNvPr id="13" name="Text 9"/>
          <p:cNvSpPr/>
          <p:nvPr/>
        </p:nvSpPr>
        <p:spPr>
          <a:xfrm>
            <a:off x="685800" y="3392424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6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COO</a:t>
            </a:r>
            <a:endParaRPr lang="en-US" sz="1160" dirty="0"/>
          </a:p>
        </p:txBody>
      </p:sp>
      <p:sp>
        <p:nvSpPr>
          <p:cNvPr id="14" name="Text 10"/>
          <p:cNvSpPr/>
          <p:nvPr/>
        </p:nvSpPr>
        <p:spPr>
          <a:xfrm>
            <a:off x="1755648" y="3383280"/>
            <a:ext cx="4663440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execution, cadence, productivity</a:t>
            </a:r>
            <a:endParaRPr lang="en-US" sz="1130" dirty="0"/>
          </a:p>
        </p:txBody>
      </p:sp>
      <p:sp>
        <p:nvSpPr>
          <p:cNvPr id="15" name="Text 11"/>
          <p:cNvSpPr/>
          <p:nvPr/>
        </p:nvSpPr>
        <p:spPr>
          <a:xfrm>
            <a:off x="685800" y="3813048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6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CRO/CMO</a:t>
            </a:r>
            <a:endParaRPr lang="en-US" sz="1160" dirty="0"/>
          </a:p>
        </p:txBody>
      </p:sp>
      <p:sp>
        <p:nvSpPr>
          <p:cNvPr id="16" name="Text 12"/>
          <p:cNvSpPr/>
          <p:nvPr/>
        </p:nvSpPr>
        <p:spPr>
          <a:xfrm>
            <a:off x="1755648" y="3803904"/>
            <a:ext cx="4663440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revenue architecture, GTM</a:t>
            </a:r>
            <a:endParaRPr lang="en-US" sz="1130" dirty="0"/>
          </a:p>
        </p:txBody>
      </p:sp>
      <p:sp>
        <p:nvSpPr>
          <p:cNvPr id="17" name="Text 13"/>
          <p:cNvSpPr/>
          <p:nvPr/>
        </p:nvSpPr>
        <p:spPr>
          <a:xfrm>
            <a:off x="685800" y="4233672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6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CDO/CIO</a:t>
            </a:r>
            <a:endParaRPr lang="en-US" sz="1160" dirty="0"/>
          </a:p>
        </p:txBody>
      </p:sp>
      <p:sp>
        <p:nvSpPr>
          <p:cNvPr id="18" name="Text 14"/>
          <p:cNvSpPr/>
          <p:nvPr/>
        </p:nvSpPr>
        <p:spPr>
          <a:xfrm>
            <a:off x="1755648" y="4224528"/>
            <a:ext cx="4663440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AI, data, digital roadmap</a:t>
            </a:r>
            <a:endParaRPr lang="en-US" sz="1130" dirty="0"/>
          </a:p>
        </p:txBody>
      </p:sp>
      <p:sp>
        <p:nvSpPr>
          <p:cNvPr id="19" name="Text 15"/>
          <p:cNvSpPr/>
          <p:nvPr/>
        </p:nvSpPr>
        <p:spPr>
          <a:xfrm>
            <a:off x="685800" y="4654296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6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Chief of Staff</a:t>
            </a:r>
            <a:endParaRPr lang="en-US" sz="1160" dirty="0"/>
          </a:p>
        </p:txBody>
      </p:sp>
      <p:sp>
        <p:nvSpPr>
          <p:cNvPr id="20" name="Text 16"/>
          <p:cNvSpPr/>
          <p:nvPr/>
        </p:nvSpPr>
        <p:spPr>
          <a:xfrm>
            <a:off x="1755648" y="4645152"/>
            <a:ext cx="4663440" cy="2377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3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founder leverage, governance</a:t>
            </a:r>
            <a:endParaRPr lang="en-US" sz="1130" dirty="0"/>
          </a:p>
        </p:txBody>
      </p:sp>
      <p:sp>
        <p:nvSpPr>
          <p:cNvPr id="21" name="Text 17"/>
          <p:cNvSpPr/>
          <p:nvPr/>
        </p:nvSpPr>
        <p:spPr>
          <a:xfrm>
            <a:off x="685800" y="5349240"/>
            <a:ext cx="589788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24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Typical fit: 90-day structured mandates with clear deliverables, cadence and reviewable work products.</a:t>
            </a:r>
            <a:endParaRPr lang="en-US" sz="1240" dirty="0"/>
          </a:p>
        </p:txBody>
      </p:sp>
      <p:pic>
        <p:nvPicPr>
          <p:cNvPr id="22" name="Picture 21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Industry fit: the trigger matters more than the label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is strongest when ambition has outgrown the current operating system.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SECTOR CONTEXTS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685800" y="2395728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Startups &amp; Growth Ventures</a:t>
            </a:r>
            <a:endParaRPr lang="en-US" sz="1280" dirty="0"/>
          </a:p>
        </p:txBody>
      </p:sp>
      <p:sp>
        <p:nvSpPr>
          <p:cNvPr id="10" name="Text 7"/>
          <p:cNvSpPr/>
          <p:nvPr/>
        </p:nvSpPr>
        <p:spPr>
          <a:xfrm>
            <a:off x="685800" y="2697480"/>
            <a:ext cx="44805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seed, angel, strategic or institutional readiness</a:t>
            </a:r>
            <a:endParaRPr lang="en-US" sz="1020" dirty="0"/>
          </a:p>
        </p:txBody>
      </p:sp>
      <p:sp>
        <p:nvSpPr>
          <p:cNvPr id="11" name="Shape 8"/>
          <p:cNvSpPr/>
          <p:nvPr/>
        </p:nvSpPr>
        <p:spPr>
          <a:xfrm>
            <a:off x="685800" y="3108960"/>
            <a:ext cx="438912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85800" y="3401568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AI, SaaS &amp; Digital Platforms</a:t>
            </a:r>
            <a:endParaRPr lang="en-US" sz="1280" dirty="0"/>
          </a:p>
        </p:txBody>
      </p:sp>
      <p:sp>
        <p:nvSpPr>
          <p:cNvPr id="13" name="Text 10"/>
          <p:cNvSpPr/>
          <p:nvPr/>
        </p:nvSpPr>
        <p:spPr>
          <a:xfrm>
            <a:off x="685800" y="3703320"/>
            <a:ext cx="44805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enterprise proof, repeatable GTM, adoption evidence</a:t>
            </a:r>
            <a:endParaRPr lang="en-US" sz="1020" dirty="0"/>
          </a:p>
        </p:txBody>
      </p:sp>
      <p:sp>
        <p:nvSpPr>
          <p:cNvPr id="14" name="Shape 11"/>
          <p:cNvSpPr/>
          <p:nvPr/>
        </p:nvSpPr>
        <p:spPr>
          <a:xfrm>
            <a:off x="685800" y="4114800"/>
            <a:ext cx="438912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85800" y="4407408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BFSI, Fintech &amp; Collections</a:t>
            </a:r>
            <a:endParaRPr lang="en-US" sz="1280" dirty="0"/>
          </a:p>
        </p:txBody>
      </p:sp>
      <p:sp>
        <p:nvSpPr>
          <p:cNvPr id="16" name="Text 13"/>
          <p:cNvSpPr/>
          <p:nvPr/>
        </p:nvSpPr>
        <p:spPr>
          <a:xfrm>
            <a:off x="685800" y="4709160"/>
            <a:ext cx="44805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governance, compliance, data and operating control</a:t>
            </a:r>
            <a:endParaRPr lang="en-US" sz="1020" dirty="0"/>
          </a:p>
        </p:txBody>
      </p:sp>
      <p:sp>
        <p:nvSpPr>
          <p:cNvPr id="17" name="Shape 14"/>
          <p:cNvSpPr/>
          <p:nvPr/>
        </p:nvSpPr>
        <p:spPr>
          <a:xfrm>
            <a:off x="685800" y="5120640"/>
            <a:ext cx="438912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172200" y="2395728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BPO, BPM &amp; Customer Operations</a:t>
            </a:r>
            <a:endParaRPr lang="en-US" sz="1280" dirty="0"/>
          </a:p>
        </p:txBody>
      </p:sp>
      <p:sp>
        <p:nvSpPr>
          <p:cNvPr id="19" name="Text 16"/>
          <p:cNvSpPr/>
          <p:nvPr/>
        </p:nvSpPr>
        <p:spPr>
          <a:xfrm>
            <a:off x="6172200" y="2697480"/>
            <a:ext cx="44805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productivity, automation, CX and workforce effectiveness</a:t>
            </a:r>
            <a:endParaRPr lang="en-US" sz="1020" dirty="0"/>
          </a:p>
        </p:txBody>
      </p:sp>
      <p:sp>
        <p:nvSpPr>
          <p:cNvPr id="20" name="Shape 17"/>
          <p:cNvSpPr/>
          <p:nvPr/>
        </p:nvSpPr>
        <p:spPr>
          <a:xfrm>
            <a:off x="6172200" y="3108960"/>
            <a:ext cx="438912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172200" y="3401568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Manufacturing &amp; Industrial Services</a:t>
            </a:r>
            <a:endParaRPr lang="en-US" sz="1280" dirty="0"/>
          </a:p>
        </p:txBody>
      </p:sp>
      <p:sp>
        <p:nvSpPr>
          <p:cNvPr id="22" name="Text 19"/>
          <p:cNvSpPr/>
          <p:nvPr/>
        </p:nvSpPr>
        <p:spPr>
          <a:xfrm>
            <a:off x="6172200" y="3703320"/>
            <a:ext cx="44805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working-capital discipline and operational visibility</a:t>
            </a:r>
            <a:endParaRPr lang="en-US" sz="1020" dirty="0"/>
          </a:p>
        </p:txBody>
      </p:sp>
      <p:sp>
        <p:nvSpPr>
          <p:cNvPr id="23" name="Shape 20"/>
          <p:cNvSpPr/>
          <p:nvPr/>
        </p:nvSpPr>
        <p:spPr>
          <a:xfrm>
            <a:off x="6172200" y="4114800"/>
            <a:ext cx="438912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172200" y="4407408"/>
            <a:ext cx="4389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Family Businesses &amp; SMEs</a:t>
            </a:r>
            <a:endParaRPr lang="en-US" sz="1280" dirty="0"/>
          </a:p>
        </p:txBody>
      </p:sp>
      <p:sp>
        <p:nvSpPr>
          <p:cNvPr id="25" name="Text 22"/>
          <p:cNvSpPr/>
          <p:nvPr/>
        </p:nvSpPr>
        <p:spPr>
          <a:xfrm>
            <a:off x="6172200" y="4709160"/>
            <a:ext cx="44805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professionalization without losing promoter agility</a:t>
            </a:r>
            <a:endParaRPr lang="en-US" sz="1020" dirty="0"/>
          </a:p>
        </p:txBody>
      </p:sp>
      <p:sp>
        <p:nvSpPr>
          <p:cNvPr id="26" name="Shape 23"/>
          <p:cNvSpPr/>
          <p:nvPr/>
        </p:nvSpPr>
        <p:spPr>
          <a:xfrm>
            <a:off x="6172200" y="5120640"/>
            <a:ext cx="438912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685800" y="5577840"/>
            <a:ext cx="10744200" cy="475488"/>
          </a:xfrm>
          <a:prstGeom prst="rect">
            <a:avLst/>
          </a:prstGeom>
          <a:solidFill>
            <a:srgbClr val="101A2C">
              <a:alpha val="90000"/>
            </a:srgbClr>
          </a:solidFill>
          <a:ln w="7620">
            <a:solidFill>
              <a:srgbClr val="263A5F">
                <a:alpha val="75000"/>
              </a:srgbClr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914400" y="5742432"/>
            <a:ext cx="10287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XITIJ lens: fundability + governance + execution cadence + strategic value creation.</a:t>
            </a:r>
            <a:endParaRPr lang="en-US" sz="1150" dirty="0"/>
          </a:p>
        </p:txBody>
      </p:sp>
      <p:pic>
        <p:nvPicPr>
          <p:cNvPr id="29" name="Picture 28" descr="modern_metallic_corporate_logo_de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Engagement patterns and case notes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Representative, anonymised narratives that show XITIJ’s diagnostic and operating lens.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TRUST &amp; PROOF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694944" y="23774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980" dirty="0"/>
          </a:p>
        </p:txBody>
      </p:sp>
      <p:sp>
        <p:nvSpPr>
          <p:cNvPr id="10" name="Text 7"/>
          <p:cNvSpPr/>
          <p:nvPr/>
        </p:nvSpPr>
        <p:spPr>
          <a:xfrm>
            <a:off x="1325880" y="2359152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Family business governance</a:t>
            </a:r>
            <a:endParaRPr lang="en-US" sz="1250" dirty="0"/>
          </a:p>
        </p:txBody>
      </p:sp>
      <p:sp>
        <p:nvSpPr>
          <p:cNvPr id="11" name="Text 8"/>
          <p:cNvSpPr/>
          <p:nvPr/>
        </p:nvSpPr>
        <p:spPr>
          <a:xfrm>
            <a:off x="4462272" y="2359152"/>
            <a:ext cx="5852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1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Founder-centric reviews → board-level cadence</a:t>
            </a:r>
            <a:endParaRPr lang="en-US" sz="1110" dirty="0"/>
          </a:p>
        </p:txBody>
      </p:sp>
      <p:sp>
        <p:nvSpPr>
          <p:cNvPr id="12" name="Shape 9"/>
          <p:cNvSpPr/>
          <p:nvPr/>
        </p:nvSpPr>
        <p:spPr>
          <a:xfrm>
            <a:off x="1325880" y="2761488"/>
            <a:ext cx="9235440" cy="0"/>
          </a:xfrm>
          <a:prstGeom prst="line">
            <a:avLst/>
          </a:prstGeom>
          <a:noFill/>
          <a:ln w="6985">
            <a:solidFill>
              <a:srgbClr val="263A5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94944" y="2999232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980" dirty="0"/>
          </a:p>
        </p:txBody>
      </p:sp>
      <p:sp>
        <p:nvSpPr>
          <p:cNvPr id="14" name="Text 11"/>
          <p:cNvSpPr/>
          <p:nvPr/>
        </p:nvSpPr>
        <p:spPr>
          <a:xfrm>
            <a:off x="1325880" y="2980944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BFSI collections BPO</a:t>
            </a:r>
            <a:endParaRPr lang="en-US" sz="1250" dirty="0"/>
          </a:p>
        </p:txBody>
      </p:sp>
      <p:sp>
        <p:nvSpPr>
          <p:cNvPr id="15" name="Text 12"/>
          <p:cNvSpPr/>
          <p:nvPr/>
        </p:nvSpPr>
        <p:spPr>
          <a:xfrm>
            <a:off x="4462272" y="2980944"/>
            <a:ext cx="5852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1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Transformation initiatives → PMO and control rhythm</a:t>
            </a:r>
            <a:endParaRPr lang="en-US" sz="1110" dirty="0"/>
          </a:p>
        </p:txBody>
      </p:sp>
      <p:sp>
        <p:nvSpPr>
          <p:cNvPr id="16" name="Shape 13"/>
          <p:cNvSpPr/>
          <p:nvPr/>
        </p:nvSpPr>
        <p:spPr>
          <a:xfrm>
            <a:off x="1325880" y="3383280"/>
            <a:ext cx="9235440" cy="0"/>
          </a:xfrm>
          <a:prstGeom prst="line">
            <a:avLst/>
          </a:prstGeom>
          <a:noFill/>
          <a:ln w="6985">
            <a:solidFill>
              <a:srgbClr val="263A5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94944" y="3621024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980" dirty="0"/>
          </a:p>
        </p:txBody>
      </p:sp>
      <p:sp>
        <p:nvSpPr>
          <p:cNvPr id="18" name="Text 15"/>
          <p:cNvSpPr/>
          <p:nvPr/>
        </p:nvSpPr>
        <p:spPr>
          <a:xfrm>
            <a:off x="1325880" y="3602736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SaaS GTM readiness</a:t>
            </a:r>
            <a:endParaRPr lang="en-US" sz="1250" dirty="0"/>
          </a:p>
        </p:txBody>
      </p:sp>
      <p:sp>
        <p:nvSpPr>
          <p:cNvPr id="19" name="Text 16"/>
          <p:cNvSpPr/>
          <p:nvPr/>
        </p:nvSpPr>
        <p:spPr>
          <a:xfrm>
            <a:off x="4462272" y="3602736"/>
            <a:ext cx="5852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1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Founder-led selling → revenue operating system</a:t>
            </a:r>
            <a:endParaRPr lang="en-US" sz="1110" dirty="0"/>
          </a:p>
        </p:txBody>
      </p:sp>
      <p:sp>
        <p:nvSpPr>
          <p:cNvPr id="20" name="Shape 17"/>
          <p:cNvSpPr/>
          <p:nvPr/>
        </p:nvSpPr>
        <p:spPr>
          <a:xfrm>
            <a:off x="1325880" y="4005072"/>
            <a:ext cx="9235440" cy="0"/>
          </a:xfrm>
          <a:prstGeom prst="line">
            <a:avLst/>
          </a:prstGeom>
          <a:noFill/>
          <a:ln w="6985">
            <a:solidFill>
              <a:srgbClr val="263A5F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94944" y="4242816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980" dirty="0"/>
          </a:p>
        </p:txBody>
      </p:sp>
      <p:sp>
        <p:nvSpPr>
          <p:cNvPr id="22" name="Text 19"/>
          <p:cNvSpPr/>
          <p:nvPr/>
        </p:nvSpPr>
        <p:spPr>
          <a:xfrm>
            <a:off x="1325880" y="4224528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Manufacturing control tower</a:t>
            </a:r>
            <a:endParaRPr lang="en-US" sz="1250" dirty="0"/>
          </a:p>
        </p:txBody>
      </p:sp>
      <p:sp>
        <p:nvSpPr>
          <p:cNvPr id="23" name="Text 20"/>
          <p:cNvSpPr/>
          <p:nvPr/>
        </p:nvSpPr>
        <p:spPr>
          <a:xfrm>
            <a:off x="4462272" y="4224528"/>
            <a:ext cx="5852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1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Demand strength → cash and operations visibility</a:t>
            </a:r>
            <a:endParaRPr lang="en-US" sz="1110" dirty="0"/>
          </a:p>
        </p:txBody>
      </p:sp>
      <p:sp>
        <p:nvSpPr>
          <p:cNvPr id="24" name="Shape 21"/>
          <p:cNvSpPr/>
          <p:nvPr/>
        </p:nvSpPr>
        <p:spPr>
          <a:xfrm>
            <a:off x="1325880" y="4626864"/>
            <a:ext cx="9235440" cy="0"/>
          </a:xfrm>
          <a:prstGeom prst="line">
            <a:avLst/>
          </a:prstGeom>
          <a:noFill/>
          <a:ln w="6985">
            <a:solidFill>
              <a:srgbClr val="263A5F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94944" y="4864608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8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980" dirty="0"/>
          </a:p>
        </p:txBody>
      </p:sp>
      <p:sp>
        <p:nvSpPr>
          <p:cNvPr id="26" name="Text 23"/>
          <p:cNvSpPr/>
          <p:nvPr/>
        </p:nvSpPr>
        <p:spPr>
          <a:xfrm>
            <a:off x="1325880" y="4846320"/>
            <a:ext cx="3017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&amp; data governance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4462272" y="4846320"/>
            <a:ext cx="58521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1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Pilots → ownership, risk and benefit tracking</a:t>
            </a:r>
            <a:endParaRPr lang="en-US" sz="1110" dirty="0"/>
          </a:p>
        </p:txBody>
      </p:sp>
      <p:sp>
        <p:nvSpPr>
          <p:cNvPr id="28" name="Shape 25"/>
          <p:cNvSpPr/>
          <p:nvPr/>
        </p:nvSpPr>
        <p:spPr>
          <a:xfrm>
            <a:off x="1325880" y="5248656"/>
            <a:ext cx="9235440" cy="0"/>
          </a:xfrm>
          <a:prstGeom prst="line">
            <a:avLst/>
          </a:prstGeom>
          <a:noFill/>
          <a:ln w="6985">
            <a:solidFill>
              <a:srgbClr val="263A5F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694944" y="5715000"/>
            <a:ext cx="896112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Case notes are illustrative patterns. They do not disclose confidential client information or promise identical outcomes.</a:t>
            </a:r>
            <a:endParaRPr lang="en-US" sz="1000" dirty="0"/>
          </a:p>
        </p:txBody>
      </p:sp>
      <p:pic>
        <p:nvPicPr>
          <p:cNvPr id="30" name="Picture 29" descr="modern_metallic_corporate_logo_de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Resource Centre &amp; founder tools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Convert intent into structured readiness actions.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TOOLS</a:t>
            </a:r>
            <a:endParaRPr lang="en-US" sz="820" dirty="0"/>
          </a:p>
        </p:txBody>
      </p:sp>
      <p:pic>
        <p:nvPicPr>
          <p:cNvPr id="9" name="Image 1" descr="/mnt/data/xitij_ppt_assets/first100_crop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841248"/>
            <a:ext cx="3675888" cy="5074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21792" y="2331720"/>
            <a:ext cx="57150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Practical assets for internal sharing, qualification and first conversations.</a:t>
            </a:r>
            <a:endParaRPr lang="en-US" sz="2100" dirty="0"/>
          </a:p>
        </p:txBody>
      </p:sp>
      <p:sp>
        <p:nvSpPr>
          <p:cNvPr id="11" name="Shape 7"/>
          <p:cNvSpPr/>
          <p:nvPr/>
        </p:nvSpPr>
        <p:spPr>
          <a:xfrm>
            <a:off x="658368" y="31089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59536" y="29992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Fundability assessment and founder readiness diagnostic.</a:t>
            </a:r>
            <a:endParaRPr lang="en-US" sz="1220" dirty="0"/>
          </a:p>
        </p:txBody>
      </p:sp>
      <p:sp>
        <p:nvSpPr>
          <p:cNvPr id="13" name="Shape 9"/>
          <p:cNvSpPr/>
          <p:nvPr/>
        </p:nvSpPr>
        <p:spPr>
          <a:xfrm>
            <a:off x="658368" y="35661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59536" y="34564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Capital readiness guides: pitch, data room, governance, capital fit and exits.</a:t>
            </a:r>
            <a:endParaRPr lang="en-US" sz="1220" dirty="0"/>
          </a:p>
        </p:txBody>
      </p:sp>
      <p:sp>
        <p:nvSpPr>
          <p:cNvPr id="15" name="Shape 11"/>
          <p:cNvSpPr/>
          <p:nvPr/>
        </p:nvSpPr>
        <p:spPr>
          <a:xfrm>
            <a:off x="658368" y="40233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59536" y="39136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Investor/co-invest route and partner collaboration pathway.</a:t>
            </a:r>
            <a:endParaRPr lang="en-US" sz="1220" dirty="0"/>
          </a:p>
        </p:txBody>
      </p:sp>
      <p:sp>
        <p:nvSpPr>
          <p:cNvPr id="17" name="Shape 13"/>
          <p:cNvSpPr/>
          <p:nvPr/>
        </p:nvSpPr>
        <p:spPr>
          <a:xfrm>
            <a:off x="658368" y="44805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859536" y="43708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Expert Bench programme for senior professionals and operating mandates.</a:t>
            </a:r>
            <a:endParaRPr lang="en-US" sz="1220" dirty="0"/>
          </a:p>
        </p:txBody>
      </p:sp>
      <p:pic>
        <p:nvPicPr>
          <p:cNvPr id="19" name="Picture 18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engagement begins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 with the route that matches the stakeholder context.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CALL TO ACTION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777240" y="2514600"/>
            <a:ext cx="3063240" cy="2423160"/>
          </a:xfrm>
          <a:prstGeom prst="rect">
            <a:avLst/>
          </a:prstGeom>
          <a:solidFill>
            <a:srgbClr val="101A2C">
              <a:alpha val="96000"/>
            </a:srgbClr>
          </a:solidFill>
          <a:ln w="15240">
            <a:solidFill>
              <a:srgbClr val="2F6DF6">
                <a:alpha val="88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3272" y="2825496"/>
            <a:ext cx="2578608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Founder Readiness Review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1033272" y="3538728"/>
            <a:ext cx="2542032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startups and SMEs preparing for capital, strategic growth or governance maturity.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1033272" y="4453128"/>
            <a:ext cx="2542032" cy="347472"/>
          </a:xfrm>
          <a:prstGeom prst="roundRect">
            <a:avLst>
              <a:gd name="adj" fmla="val 21053"/>
            </a:avLst>
          </a:prstGeom>
          <a:solidFill>
            <a:srgbClr val="2F6DF6"/>
          </a:solidFill>
          <a:ln w="7620">
            <a:solidFill>
              <a:srgbClr val="2F6DF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33272" y="4562856"/>
            <a:ext cx="254203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Assess Fundability</a:t>
            </a:r>
            <a:endParaRPr lang="en-US" sz="820" dirty="0"/>
          </a:p>
        </p:txBody>
      </p:sp>
      <p:sp>
        <p:nvSpPr>
          <p:cNvPr id="14" name="Shape 11"/>
          <p:cNvSpPr/>
          <p:nvPr/>
        </p:nvSpPr>
        <p:spPr>
          <a:xfrm>
            <a:off x="4480560" y="2514600"/>
            <a:ext cx="3063240" cy="2423160"/>
          </a:xfrm>
          <a:prstGeom prst="rect">
            <a:avLst/>
          </a:prstGeom>
          <a:solidFill>
            <a:srgbClr val="101A2C">
              <a:alpha val="96000"/>
            </a:srgbClr>
          </a:solidFill>
          <a:ln w="10160">
            <a:solidFill>
              <a:srgbClr val="263A5F">
                <a:alpha val="8800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736592" y="2825496"/>
            <a:ext cx="2578608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Investor / Family Office Route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4736592" y="3538728"/>
            <a:ext cx="2542032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investors seeking better-prepared conversations and readiness-led deal context.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4736592" y="4453128"/>
            <a:ext cx="2542032" cy="347472"/>
          </a:xfrm>
          <a:prstGeom prst="roundRect">
            <a:avLst>
              <a:gd name="adj" fmla="val 21053"/>
            </a:avLst>
          </a:prstGeom>
          <a:solidFill>
            <a:srgbClr val="16233A"/>
          </a:solidFill>
          <a:ln w="7620">
            <a:solidFill>
              <a:srgbClr val="263A5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736592" y="4562856"/>
            <a:ext cx="254203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Co-Invest with XITIJ</a:t>
            </a:r>
            <a:endParaRPr lang="en-US" sz="820" dirty="0"/>
          </a:p>
        </p:txBody>
      </p:sp>
      <p:sp>
        <p:nvSpPr>
          <p:cNvPr id="19" name="Shape 16"/>
          <p:cNvSpPr/>
          <p:nvPr/>
        </p:nvSpPr>
        <p:spPr>
          <a:xfrm>
            <a:off x="8183880" y="2514600"/>
            <a:ext cx="3063240" cy="2423160"/>
          </a:xfrm>
          <a:prstGeom prst="rect">
            <a:avLst/>
          </a:prstGeom>
          <a:solidFill>
            <a:srgbClr val="101A2C">
              <a:alpha val="96000"/>
            </a:srgbClr>
          </a:solidFill>
          <a:ln w="10160">
            <a:solidFill>
              <a:srgbClr val="263A5F">
                <a:alpha val="88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8439912" y="2825496"/>
            <a:ext cx="2578608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Partner / Expert Bench Route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8439912" y="3538728"/>
            <a:ext cx="2542032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ecosystem partners, senior CXOs and advisors with mandate-fit capabilities.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8439912" y="4453128"/>
            <a:ext cx="2542032" cy="347472"/>
          </a:xfrm>
          <a:prstGeom prst="roundRect">
            <a:avLst>
              <a:gd name="adj" fmla="val 21053"/>
            </a:avLst>
          </a:prstGeom>
          <a:solidFill>
            <a:srgbClr val="16233A"/>
          </a:solidFill>
          <a:ln w="7620">
            <a:solidFill>
              <a:srgbClr val="263A5F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8439912" y="4562856"/>
            <a:ext cx="254203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2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Partner with XITIJ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777240" y="5449824"/>
            <a:ext cx="10652760" cy="2743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128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Every route is designed to clarify fit before expanding time, reputation or capital at risk.</a:t>
            </a:r>
            <a:endParaRPr lang="en-US" sz="1280" dirty="0"/>
          </a:p>
        </p:txBody>
      </p:sp>
      <p:pic>
        <p:nvPicPr>
          <p:cNvPr id="25" name="Picture 24" descr="modern_metallic_corporate_logo_de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xitij_ppt_assets/wrong_crop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9360" y="0"/>
            <a:ext cx="5879592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8368" y="1353312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4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NEXT CONVERSATION</a:t>
            </a:r>
            <a:endParaRPr lang="en-US" sz="840" dirty="0"/>
          </a:p>
        </p:txBody>
      </p:sp>
      <p:sp>
        <p:nvSpPr>
          <p:cNvPr id="5" name="Text 1"/>
          <p:cNvSpPr/>
          <p:nvPr/>
        </p:nvSpPr>
        <p:spPr>
          <a:xfrm>
            <a:off x="658368" y="1810512"/>
            <a:ext cx="5440680" cy="9601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Become ready before the market tests you.</a:t>
            </a:r>
            <a:endParaRPr lang="en-US" sz="3300" dirty="0"/>
          </a:p>
        </p:txBody>
      </p:sp>
      <p:sp>
        <p:nvSpPr>
          <p:cNvPr id="6" name="Text 2"/>
          <p:cNvSpPr/>
          <p:nvPr/>
        </p:nvSpPr>
        <p:spPr>
          <a:xfrm>
            <a:off x="676656" y="3246120"/>
            <a:ext cx="5349240" cy="7132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info@xitijservices.com  |  +91-9130835165</a:t>
            </a:r>
            <a:endParaRPr lang="en-US" sz="1400" dirty="0"/>
          </a:p>
          <a:p>
            <a:pPr indent="0" marL="0">
              <a:buNone/>
            </a:pPr>
            <a:r>
              <a:rPr lang="en-US" sz="140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https://xitijservices.com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676656" y="5047488"/>
            <a:ext cx="5440680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Disclaimer: This presentation is informational and does not constitute investment, legal, tax or financial advice, an offer, solicitation or recommendation. Engagements and outcomes are context-specific and subject to independent diligence and professional advice.</a:t>
            </a:r>
            <a:endParaRPr lang="en-US" sz="850" dirty="0"/>
          </a:p>
        </p:txBody>
      </p:sp>
      <p:pic>
        <p:nvPicPr>
          <p:cNvPr id="8" name="Picture 7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" y="384048"/>
            <a:ext cx="3383280" cy="6766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Funding is not validation.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Capital should accelerate clarity — not compensate for its absence.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XITIJ THESIS</a:t>
            </a:r>
            <a:endParaRPr lang="en-US" sz="820" dirty="0"/>
          </a:p>
        </p:txBody>
      </p:sp>
      <p:pic>
        <p:nvPicPr>
          <p:cNvPr id="9" name="Image 1" descr="/mnt/data/xitij_ppt_assets/funding_crop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841248"/>
            <a:ext cx="3675888" cy="5074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21792" y="2359152"/>
            <a:ext cx="5897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Many good businesses are not yet fundable.</a:t>
            </a:r>
            <a:endParaRPr lang="en-US" sz="2400" dirty="0"/>
          </a:p>
        </p:txBody>
      </p:sp>
      <p:sp>
        <p:nvSpPr>
          <p:cNvPr id="11" name="Shape 7"/>
          <p:cNvSpPr/>
          <p:nvPr/>
        </p:nvSpPr>
        <p:spPr>
          <a:xfrm>
            <a:off x="658368" y="320040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59536" y="3090672"/>
            <a:ext cx="580644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Investor conversations often expose gaps that should have been fixed earlier.</a:t>
            </a:r>
            <a:endParaRPr lang="en-US" sz="1280" dirty="0"/>
          </a:p>
        </p:txBody>
      </p:sp>
      <p:sp>
        <p:nvSpPr>
          <p:cNvPr id="13" name="Shape 9"/>
          <p:cNvSpPr/>
          <p:nvPr/>
        </p:nvSpPr>
        <p:spPr>
          <a:xfrm>
            <a:off x="658368" y="3712464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59536" y="3602736"/>
            <a:ext cx="580644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right capital source depends on stage, evidence, ownership goals and transaction logic.</a:t>
            </a:r>
            <a:endParaRPr lang="en-US" sz="1280" dirty="0"/>
          </a:p>
        </p:txBody>
      </p:sp>
      <p:sp>
        <p:nvSpPr>
          <p:cNvPr id="15" name="Shape 11"/>
          <p:cNvSpPr/>
          <p:nvPr/>
        </p:nvSpPr>
        <p:spPr>
          <a:xfrm>
            <a:off x="658368" y="4224528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59536" y="4114800"/>
            <a:ext cx="580644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Readiness is a deliberate operating discipline — not a last-mile fundraising activity.</a:t>
            </a:r>
            <a:endParaRPr lang="en-US" sz="1280" dirty="0"/>
          </a:p>
        </p:txBody>
      </p:sp>
      <p:sp>
        <p:nvSpPr>
          <p:cNvPr id="17" name="Text 13"/>
          <p:cNvSpPr/>
          <p:nvPr/>
        </p:nvSpPr>
        <p:spPr>
          <a:xfrm>
            <a:off x="658368" y="5074920"/>
            <a:ext cx="3017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D8B3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Readiness → Fit → Capital</a:t>
            </a:r>
            <a:endParaRPr lang="en-US" sz="2100" dirty="0"/>
          </a:p>
        </p:txBody>
      </p:sp>
      <p:sp>
        <p:nvSpPr>
          <p:cNvPr id="18" name="Text 14"/>
          <p:cNvSpPr/>
          <p:nvPr/>
        </p:nvSpPr>
        <p:spPr>
          <a:xfrm>
            <a:off x="658368" y="5532120"/>
            <a:ext cx="301752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belief</a:t>
            </a:r>
            <a:endParaRPr lang="en-US" sz="1000" dirty="0"/>
          </a:p>
        </p:txBody>
      </p:sp>
      <p:sp>
        <p:nvSpPr>
          <p:cNvPr id="19" name="Text 15"/>
          <p:cNvSpPr/>
          <p:nvPr/>
        </p:nvSpPr>
        <p:spPr>
          <a:xfrm>
            <a:off x="3749040" y="5074920"/>
            <a:ext cx="2926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D8B3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Evidence over optimism</a:t>
            </a:r>
            <a:endParaRPr lang="en-US" sz="2100" dirty="0"/>
          </a:p>
        </p:txBody>
      </p:sp>
      <p:sp>
        <p:nvSpPr>
          <p:cNvPr id="20" name="Text 16"/>
          <p:cNvSpPr/>
          <p:nvPr/>
        </p:nvSpPr>
        <p:spPr>
          <a:xfrm>
            <a:off x="3749040" y="5532120"/>
            <a:ext cx="29260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0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Operating lens</a:t>
            </a:r>
            <a:endParaRPr lang="en-US" sz="1000" dirty="0"/>
          </a:p>
        </p:txBody>
      </p:sp>
      <p:pic>
        <p:nvPicPr>
          <p:cNvPr id="21" name="Picture 20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XITIJ does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readiness-led advisory platform between ambition, capital and execution.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DEFINITION</a:t>
            </a:r>
            <a:endParaRPr lang="en-US" sz="820" dirty="0"/>
          </a:p>
        </p:txBody>
      </p:sp>
      <p:pic>
        <p:nvPicPr>
          <p:cNvPr id="9" name="Image 1" descr="/mnt/data/xitij_ppt_assets/fundable_crop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841248"/>
            <a:ext cx="3675888" cy="5074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40080" y="2331720"/>
            <a:ext cx="580644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22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XITIJ helps startups and growth-stage businesses become capital-ready, investor-ready and transaction-ready.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658368" y="338328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59536" y="3273552"/>
            <a:ext cx="57150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7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Fundability diagnostics, capital-fit analysis and investor narrative refinement.</a:t>
            </a:r>
            <a:endParaRPr lang="en-US" sz="1270" dirty="0"/>
          </a:p>
        </p:txBody>
      </p:sp>
      <p:sp>
        <p:nvSpPr>
          <p:cNvPr id="13" name="Shape 9"/>
          <p:cNvSpPr/>
          <p:nvPr/>
        </p:nvSpPr>
        <p:spPr>
          <a:xfrm>
            <a:off x="658368" y="388620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59536" y="3776472"/>
            <a:ext cx="57150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7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Financial model, data-room, governance and diligence-readiness support.</a:t>
            </a:r>
            <a:endParaRPr lang="en-US" sz="1270" dirty="0"/>
          </a:p>
        </p:txBody>
      </p:sp>
      <p:sp>
        <p:nvSpPr>
          <p:cNvPr id="15" name="Shape 11"/>
          <p:cNvSpPr/>
          <p:nvPr/>
        </p:nvSpPr>
        <p:spPr>
          <a:xfrm>
            <a:off x="658368" y="438912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59536" y="4279392"/>
            <a:ext cx="57150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7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Investment facilitation, strategic growth advisory and expert-bench access.</a:t>
            </a:r>
            <a:endParaRPr lang="en-US" sz="1270" dirty="0"/>
          </a:p>
        </p:txBody>
      </p:sp>
      <p:sp>
        <p:nvSpPr>
          <p:cNvPr id="17" name="Shape 13"/>
          <p:cNvSpPr/>
          <p:nvPr/>
        </p:nvSpPr>
        <p:spPr>
          <a:xfrm>
            <a:off x="658368" y="5257800"/>
            <a:ext cx="1508760" cy="384048"/>
          </a:xfrm>
          <a:prstGeom prst="roundRect">
            <a:avLst>
              <a:gd name="adj" fmla="val 19048"/>
            </a:avLst>
          </a:prstGeom>
          <a:solidFill>
            <a:srgbClr val="16233A">
              <a:alpha val="94000"/>
            </a:srgbClr>
          </a:solidFill>
          <a:ln w="8890">
            <a:solidFill>
              <a:srgbClr val="263A5F">
                <a:alpha val="75000"/>
              </a:srgbClr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768096" y="5367528"/>
            <a:ext cx="12893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 a broker</a:t>
            </a:r>
            <a:endParaRPr lang="en-US" sz="880" dirty="0"/>
          </a:p>
        </p:txBody>
      </p:sp>
      <p:sp>
        <p:nvSpPr>
          <p:cNvPr id="19" name="Shape 15"/>
          <p:cNvSpPr/>
          <p:nvPr/>
        </p:nvSpPr>
        <p:spPr>
          <a:xfrm>
            <a:off x="2377440" y="5257800"/>
            <a:ext cx="1920240" cy="384048"/>
          </a:xfrm>
          <a:prstGeom prst="roundRect">
            <a:avLst>
              <a:gd name="adj" fmla="val 19048"/>
            </a:avLst>
          </a:prstGeom>
          <a:solidFill>
            <a:srgbClr val="16233A">
              <a:alpha val="94000"/>
            </a:srgbClr>
          </a:solidFill>
          <a:ln w="8890">
            <a:solidFill>
              <a:srgbClr val="263A5F">
                <a:alpha val="75000"/>
              </a:srgbClr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2487168" y="5367528"/>
            <a:ext cx="170078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 generic consulting</a:t>
            </a:r>
            <a:endParaRPr lang="en-US" sz="880" dirty="0"/>
          </a:p>
        </p:txBody>
      </p:sp>
      <p:sp>
        <p:nvSpPr>
          <p:cNvPr id="21" name="Shape 17"/>
          <p:cNvSpPr/>
          <p:nvPr/>
        </p:nvSpPr>
        <p:spPr>
          <a:xfrm>
            <a:off x="4526280" y="5257800"/>
            <a:ext cx="2057400" cy="384048"/>
          </a:xfrm>
          <a:prstGeom prst="roundRect">
            <a:avLst>
              <a:gd name="adj" fmla="val 19048"/>
            </a:avLst>
          </a:prstGeom>
          <a:solidFill>
            <a:srgbClr val="2F6DF6">
              <a:alpha val="94000"/>
            </a:srgbClr>
          </a:solidFill>
          <a:ln w="8890">
            <a:solidFill>
              <a:srgbClr val="263A5F">
                <a:alpha val="75000"/>
              </a:srgbClr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36008" y="5367528"/>
            <a:ext cx="183794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Readiness-led advisory</a:t>
            </a:r>
            <a:endParaRPr lang="en-US" sz="880" dirty="0"/>
          </a:p>
        </p:txBody>
      </p:sp>
      <p:pic>
        <p:nvPicPr>
          <p:cNvPr id="23" name="Picture 22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XITIJ is relevant now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capital environment increasingly rewards proof, governance and disciplined execution.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CONTEXT</a:t>
            </a:r>
            <a:endParaRPr lang="en-US" sz="820" dirty="0"/>
          </a:p>
        </p:txBody>
      </p:sp>
      <p:pic>
        <p:nvPicPr>
          <p:cNvPr id="9" name="Image 1" descr="/mnt/data/xitij_ppt_assets/governance_crop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841248"/>
            <a:ext cx="3675888" cy="5074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58368" y="2359152"/>
            <a:ext cx="2194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Capital is selective</a:t>
            </a:r>
            <a:endParaRPr lang="en-US" sz="1320" dirty="0"/>
          </a:p>
        </p:txBody>
      </p:sp>
      <p:sp>
        <p:nvSpPr>
          <p:cNvPr id="11" name="Text 7"/>
          <p:cNvSpPr/>
          <p:nvPr/>
        </p:nvSpPr>
        <p:spPr>
          <a:xfrm>
            <a:off x="2999232" y="2350008"/>
            <a:ext cx="3547872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4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Investors expect sharper stage-fit, traction quality and risk visibility.</a:t>
            </a:r>
            <a:endParaRPr lang="en-US" sz="1140" dirty="0"/>
          </a:p>
        </p:txBody>
      </p:sp>
      <p:sp>
        <p:nvSpPr>
          <p:cNvPr id="12" name="Shape 8"/>
          <p:cNvSpPr/>
          <p:nvPr/>
        </p:nvSpPr>
        <p:spPr>
          <a:xfrm>
            <a:off x="658368" y="2816352"/>
            <a:ext cx="589788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58368" y="3136392"/>
            <a:ext cx="2194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Founders need preparation</a:t>
            </a:r>
            <a:endParaRPr lang="en-US" sz="1320" dirty="0"/>
          </a:p>
        </p:txBody>
      </p:sp>
      <p:sp>
        <p:nvSpPr>
          <p:cNvPr id="14" name="Text 10"/>
          <p:cNvSpPr/>
          <p:nvPr/>
        </p:nvSpPr>
        <p:spPr>
          <a:xfrm>
            <a:off x="2999232" y="3127248"/>
            <a:ext cx="3547872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4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rushed pitch can permanently damage high-value investor relationships.</a:t>
            </a:r>
            <a:endParaRPr lang="en-US" sz="1140" dirty="0"/>
          </a:p>
        </p:txBody>
      </p:sp>
      <p:sp>
        <p:nvSpPr>
          <p:cNvPr id="15" name="Shape 11"/>
          <p:cNvSpPr/>
          <p:nvPr/>
        </p:nvSpPr>
        <p:spPr>
          <a:xfrm>
            <a:off x="658368" y="3593592"/>
            <a:ext cx="589788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58368" y="3913632"/>
            <a:ext cx="2194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Governance starts early</a:t>
            </a:r>
            <a:endParaRPr lang="en-US" sz="1320" dirty="0"/>
          </a:p>
        </p:txBody>
      </p:sp>
      <p:sp>
        <p:nvSpPr>
          <p:cNvPr id="17" name="Text 13"/>
          <p:cNvSpPr/>
          <p:nvPr/>
        </p:nvSpPr>
        <p:spPr>
          <a:xfrm>
            <a:off x="2999232" y="3904488"/>
            <a:ext cx="3547872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4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rooms, MIS, compliance and cap tables are credibility signals.</a:t>
            </a:r>
            <a:endParaRPr lang="en-US" sz="1140" dirty="0"/>
          </a:p>
        </p:txBody>
      </p:sp>
      <p:sp>
        <p:nvSpPr>
          <p:cNvPr id="18" name="Shape 14"/>
          <p:cNvSpPr/>
          <p:nvPr/>
        </p:nvSpPr>
        <p:spPr>
          <a:xfrm>
            <a:off x="658368" y="4370832"/>
            <a:ext cx="589788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58368" y="4690872"/>
            <a:ext cx="2194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2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Strategic capital is nuanced</a:t>
            </a:r>
            <a:endParaRPr lang="en-US" sz="1320" dirty="0"/>
          </a:p>
        </p:txBody>
      </p:sp>
      <p:sp>
        <p:nvSpPr>
          <p:cNvPr id="20" name="Text 16"/>
          <p:cNvSpPr/>
          <p:nvPr/>
        </p:nvSpPr>
        <p:spPr>
          <a:xfrm>
            <a:off x="2999232" y="4681728"/>
            <a:ext cx="3547872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4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Family offices, corporates and angels need context — not just deal flow.</a:t>
            </a:r>
            <a:endParaRPr lang="en-US" sz="1140" dirty="0"/>
          </a:p>
        </p:txBody>
      </p:sp>
      <p:sp>
        <p:nvSpPr>
          <p:cNvPr id="21" name="Shape 17"/>
          <p:cNvSpPr/>
          <p:nvPr/>
        </p:nvSpPr>
        <p:spPr>
          <a:xfrm>
            <a:off x="658368" y="5148072"/>
            <a:ext cx="5897880" cy="0"/>
          </a:xfrm>
          <a:prstGeom prst="line">
            <a:avLst/>
          </a:prstGeom>
          <a:noFill/>
          <a:ln w="7620">
            <a:solidFill>
              <a:srgbClr val="263A5F"/>
            </a:solidFill>
            <a:prstDash val="solid"/>
          </a:ln>
        </p:spPr>
      </p:sp>
      <p:pic>
        <p:nvPicPr>
          <p:cNvPr id="22" name="Picture 21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One platform. Four connected advisory routes.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structures conversations where capital, strategy and senior operating expertise intersect.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ADVISORY ARCHITECTURE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1828800" y="3703320"/>
            <a:ext cx="8412480" cy="0"/>
          </a:xfrm>
          <a:prstGeom prst="line">
            <a:avLst/>
          </a:prstGeom>
          <a:noFill/>
          <a:ln w="12700">
            <a:solidFill>
              <a:srgbClr val="263A5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080760" y="2148840"/>
            <a:ext cx="0" cy="3291840"/>
          </a:xfrm>
          <a:prstGeom prst="line">
            <a:avLst/>
          </a:prstGeom>
          <a:noFill/>
          <a:ln w="12700">
            <a:solidFill>
              <a:srgbClr val="263A5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0120" y="2304288"/>
            <a:ext cx="4206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D8B34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Capital Readiness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60120" y="2715768"/>
            <a:ext cx="40690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Fundability, investor narrative, model, data room and governance.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492240" y="2304288"/>
            <a:ext cx="4206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Strategic Growth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6492240" y="2715768"/>
            <a:ext cx="40690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GTM, partnerships, venture-building, execution cadence and PMO.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960120" y="4224528"/>
            <a:ext cx="4206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Investment Facilitation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960120" y="4636008"/>
            <a:ext cx="40690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Capital-fit, qualified context and investor/family-office conversations.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6492240" y="4224528"/>
            <a:ext cx="42062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Expert Bench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6492240" y="4636008"/>
            <a:ext cx="40690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Virtual CXO mandates and senior operating support for specific gaps.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4389120" y="3438144"/>
            <a:ext cx="3337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6EB6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readiness-led value creation</a:t>
            </a:r>
            <a:endParaRPr lang="en-US" sz="1000" dirty="0"/>
          </a:p>
        </p:txBody>
      </p:sp>
      <p:pic>
        <p:nvPicPr>
          <p:cNvPr id="20" name="Picture 19" descr="modern_metallic_corporate_logo_de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XITIJ creates value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model improves decision quality before high-stakes conversations begin.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VALUE CHAIN</a:t>
            </a:r>
            <a:endParaRPr lang="en-US" sz="820" dirty="0"/>
          </a:p>
        </p:txBody>
      </p:sp>
      <p:pic>
        <p:nvPicPr>
          <p:cNvPr id="9" name="Image 1" descr="/mnt/data/xitij_ppt_assets/dataroom_crop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841248"/>
            <a:ext cx="3675888" cy="507492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1316736" y="3127248"/>
            <a:ext cx="731520" cy="0"/>
          </a:xfrm>
          <a:prstGeom prst="line">
            <a:avLst/>
          </a:prstGeom>
          <a:noFill/>
          <a:ln w="15240">
            <a:solidFill>
              <a:srgbClr val="263A5F"/>
            </a:solidFill>
            <a:prstDash val="solid"/>
            <a:tailEnd type="triangle"/>
          </a:ln>
        </p:spPr>
      </p:sp>
      <p:sp>
        <p:nvSpPr>
          <p:cNvPr id="11" name="Shape 7"/>
          <p:cNvSpPr/>
          <p:nvPr/>
        </p:nvSpPr>
        <p:spPr>
          <a:xfrm>
            <a:off x="694944" y="2907792"/>
            <a:ext cx="530352" cy="530352"/>
          </a:xfrm>
          <a:prstGeom prst="ellipse">
            <a:avLst/>
          </a:prstGeom>
          <a:solidFill>
            <a:srgbClr val="2F6DF6"/>
          </a:solidFill>
          <a:ln w="12700">
            <a:solidFill>
              <a:srgbClr val="2F6DF6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94944" y="305409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566928" y="3657600"/>
            <a:ext cx="868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Diagnose</a:t>
            </a:r>
            <a:endParaRPr lang="en-US" sz="1080" dirty="0"/>
          </a:p>
        </p:txBody>
      </p:sp>
      <p:sp>
        <p:nvSpPr>
          <p:cNvPr id="14" name="Text 10"/>
          <p:cNvSpPr/>
          <p:nvPr/>
        </p:nvSpPr>
        <p:spPr>
          <a:xfrm>
            <a:off x="420624" y="3931920"/>
            <a:ext cx="10972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fundability gaps</a:t>
            </a:r>
            <a:endParaRPr lang="en-US" sz="820" dirty="0"/>
          </a:p>
        </p:txBody>
      </p:sp>
      <p:sp>
        <p:nvSpPr>
          <p:cNvPr id="15" name="Shape 11"/>
          <p:cNvSpPr/>
          <p:nvPr/>
        </p:nvSpPr>
        <p:spPr>
          <a:xfrm>
            <a:off x="2642616" y="3127248"/>
            <a:ext cx="731520" cy="0"/>
          </a:xfrm>
          <a:prstGeom prst="line">
            <a:avLst/>
          </a:prstGeom>
          <a:noFill/>
          <a:ln w="15240">
            <a:solidFill>
              <a:srgbClr val="263A5F"/>
            </a:solidFill>
            <a:prstDash val="solid"/>
            <a:tailEnd type="triangle"/>
          </a:ln>
        </p:spPr>
      </p:sp>
      <p:sp>
        <p:nvSpPr>
          <p:cNvPr id="16" name="Shape 12"/>
          <p:cNvSpPr/>
          <p:nvPr/>
        </p:nvSpPr>
        <p:spPr>
          <a:xfrm>
            <a:off x="2020824" y="2907792"/>
            <a:ext cx="530352" cy="530352"/>
          </a:xfrm>
          <a:prstGeom prst="ellipse">
            <a:avLst/>
          </a:prstGeom>
          <a:solidFill>
            <a:srgbClr val="16233A"/>
          </a:solidFill>
          <a:ln w="12700">
            <a:solidFill>
              <a:srgbClr val="263A5F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2020824" y="305409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1892808" y="3657600"/>
            <a:ext cx="868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</a:t>
            </a:r>
            <a:endParaRPr lang="en-US" sz="1080" dirty="0"/>
          </a:p>
        </p:txBody>
      </p:sp>
      <p:sp>
        <p:nvSpPr>
          <p:cNvPr id="19" name="Text 15"/>
          <p:cNvSpPr/>
          <p:nvPr/>
        </p:nvSpPr>
        <p:spPr>
          <a:xfrm>
            <a:off x="1746504" y="3931920"/>
            <a:ext cx="10972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investor artifacts</a:t>
            </a:r>
            <a:endParaRPr lang="en-US" sz="820" dirty="0"/>
          </a:p>
        </p:txBody>
      </p:sp>
      <p:sp>
        <p:nvSpPr>
          <p:cNvPr id="20" name="Shape 16"/>
          <p:cNvSpPr/>
          <p:nvPr/>
        </p:nvSpPr>
        <p:spPr>
          <a:xfrm>
            <a:off x="3968496" y="3127248"/>
            <a:ext cx="731520" cy="0"/>
          </a:xfrm>
          <a:prstGeom prst="line">
            <a:avLst/>
          </a:prstGeom>
          <a:noFill/>
          <a:ln w="15240">
            <a:solidFill>
              <a:srgbClr val="263A5F"/>
            </a:solidFill>
            <a:prstDash val="solid"/>
            <a:tailEnd type="triangle"/>
          </a:ln>
        </p:spPr>
      </p:sp>
      <p:sp>
        <p:nvSpPr>
          <p:cNvPr id="21" name="Shape 17"/>
          <p:cNvSpPr/>
          <p:nvPr/>
        </p:nvSpPr>
        <p:spPr>
          <a:xfrm>
            <a:off x="3346704" y="2907792"/>
            <a:ext cx="530352" cy="530352"/>
          </a:xfrm>
          <a:prstGeom prst="ellipse">
            <a:avLst/>
          </a:prstGeom>
          <a:solidFill>
            <a:srgbClr val="16233A"/>
          </a:solidFill>
          <a:ln w="12700">
            <a:solidFill>
              <a:srgbClr val="263A5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346704" y="305409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050" dirty="0"/>
          </a:p>
        </p:txBody>
      </p:sp>
      <p:sp>
        <p:nvSpPr>
          <p:cNvPr id="23" name="Text 19"/>
          <p:cNvSpPr/>
          <p:nvPr/>
        </p:nvSpPr>
        <p:spPr>
          <a:xfrm>
            <a:off x="3218688" y="3657600"/>
            <a:ext cx="868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Match</a:t>
            </a:r>
            <a:endParaRPr lang="en-US" sz="1080" dirty="0"/>
          </a:p>
        </p:txBody>
      </p:sp>
      <p:sp>
        <p:nvSpPr>
          <p:cNvPr id="24" name="Text 20"/>
          <p:cNvSpPr/>
          <p:nvPr/>
        </p:nvSpPr>
        <p:spPr>
          <a:xfrm>
            <a:off x="3072384" y="3931920"/>
            <a:ext cx="10972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capital with stage</a:t>
            </a:r>
            <a:endParaRPr lang="en-US" sz="820" dirty="0"/>
          </a:p>
        </p:txBody>
      </p:sp>
      <p:sp>
        <p:nvSpPr>
          <p:cNvPr id="25" name="Shape 21"/>
          <p:cNvSpPr/>
          <p:nvPr/>
        </p:nvSpPr>
        <p:spPr>
          <a:xfrm>
            <a:off x="5294376" y="3127248"/>
            <a:ext cx="731520" cy="0"/>
          </a:xfrm>
          <a:prstGeom prst="line">
            <a:avLst/>
          </a:prstGeom>
          <a:noFill/>
          <a:ln w="15240">
            <a:solidFill>
              <a:srgbClr val="263A5F"/>
            </a:solidFill>
            <a:prstDash val="solid"/>
            <a:tailEnd type="triangle"/>
          </a:ln>
        </p:spPr>
      </p:sp>
      <p:sp>
        <p:nvSpPr>
          <p:cNvPr id="26" name="Shape 22"/>
          <p:cNvSpPr/>
          <p:nvPr/>
        </p:nvSpPr>
        <p:spPr>
          <a:xfrm>
            <a:off x="4672584" y="2907792"/>
            <a:ext cx="530352" cy="530352"/>
          </a:xfrm>
          <a:prstGeom prst="ellipse">
            <a:avLst/>
          </a:prstGeom>
          <a:solidFill>
            <a:srgbClr val="16233A"/>
          </a:solidFill>
          <a:ln w="12700">
            <a:solidFill>
              <a:srgbClr val="263A5F"/>
            </a:solidFill>
            <a:prstDash val="solid"/>
          </a:ln>
        </p:spPr>
      </p:sp>
      <p:sp>
        <p:nvSpPr>
          <p:cNvPr id="27" name="Text 23"/>
          <p:cNvSpPr/>
          <p:nvPr/>
        </p:nvSpPr>
        <p:spPr>
          <a:xfrm>
            <a:off x="4672584" y="305409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050" dirty="0"/>
          </a:p>
        </p:txBody>
      </p:sp>
      <p:sp>
        <p:nvSpPr>
          <p:cNvPr id="28" name="Text 24"/>
          <p:cNvSpPr/>
          <p:nvPr/>
        </p:nvSpPr>
        <p:spPr>
          <a:xfrm>
            <a:off x="4544568" y="3657600"/>
            <a:ext cx="868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</a:t>
            </a:r>
            <a:endParaRPr lang="en-US" sz="1080" dirty="0"/>
          </a:p>
        </p:txBody>
      </p:sp>
      <p:sp>
        <p:nvSpPr>
          <p:cNvPr id="29" name="Text 25"/>
          <p:cNvSpPr/>
          <p:nvPr/>
        </p:nvSpPr>
        <p:spPr>
          <a:xfrm>
            <a:off x="4398264" y="3931920"/>
            <a:ext cx="10972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ownership discipline</a:t>
            </a:r>
            <a:endParaRPr lang="en-US" sz="820" dirty="0"/>
          </a:p>
        </p:txBody>
      </p:sp>
      <p:sp>
        <p:nvSpPr>
          <p:cNvPr id="30" name="Shape 26"/>
          <p:cNvSpPr/>
          <p:nvPr/>
        </p:nvSpPr>
        <p:spPr>
          <a:xfrm>
            <a:off x="5998464" y="2907792"/>
            <a:ext cx="530352" cy="530352"/>
          </a:xfrm>
          <a:prstGeom prst="ellipse">
            <a:avLst/>
          </a:prstGeom>
          <a:solidFill>
            <a:srgbClr val="16233A"/>
          </a:solidFill>
          <a:ln w="12700">
            <a:solidFill>
              <a:srgbClr val="263A5F"/>
            </a:solidFill>
            <a:prstDash val="solid"/>
          </a:ln>
        </p:spPr>
      </p:sp>
      <p:sp>
        <p:nvSpPr>
          <p:cNvPr id="31" name="Text 27"/>
          <p:cNvSpPr/>
          <p:nvPr/>
        </p:nvSpPr>
        <p:spPr>
          <a:xfrm>
            <a:off x="5998464" y="305409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050" dirty="0"/>
          </a:p>
        </p:txBody>
      </p:sp>
      <p:sp>
        <p:nvSpPr>
          <p:cNvPr id="32" name="Text 28"/>
          <p:cNvSpPr/>
          <p:nvPr/>
        </p:nvSpPr>
        <p:spPr>
          <a:xfrm>
            <a:off x="5870448" y="3657600"/>
            <a:ext cx="868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8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Govern</a:t>
            </a:r>
            <a:endParaRPr lang="en-US" sz="1080" dirty="0"/>
          </a:p>
        </p:txBody>
      </p:sp>
      <p:sp>
        <p:nvSpPr>
          <p:cNvPr id="33" name="Text 29"/>
          <p:cNvSpPr/>
          <p:nvPr/>
        </p:nvSpPr>
        <p:spPr>
          <a:xfrm>
            <a:off x="5724144" y="3931920"/>
            <a:ext cx="10972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8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execution rhythm</a:t>
            </a:r>
            <a:endParaRPr lang="en-US" sz="820" dirty="0"/>
          </a:p>
        </p:txBody>
      </p:sp>
      <p:sp>
        <p:nvSpPr>
          <p:cNvPr id="34" name="Text 30"/>
          <p:cNvSpPr/>
          <p:nvPr/>
        </p:nvSpPr>
        <p:spPr>
          <a:xfrm>
            <a:off x="731520" y="5102352"/>
            <a:ext cx="617220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5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Output: a clearer capital story, stronger diligence posture and better conversations with serious stakeholders.</a:t>
            </a:r>
            <a:endParaRPr lang="en-US" sz="1650" dirty="0"/>
          </a:p>
        </p:txBody>
      </p:sp>
      <p:pic>
        <p:nvPicPr>
          <p:cNvPr id="35" name="Picture 34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XITIJ engagement model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From advisory conversation to governed execution.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OPERATING JOURNEY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640080" y="2286000"/>
            <a:ext cx="8046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Mandates are designed as decision systems — not one-off consulting memos.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1261872" y="3429000"/>
            <a:ext cx="1106424" cy="0"/>
          </a:xfrm>
          <a:prstGeom prst="line">
            <a:avLst/>
          </a:prstGeom>
          <a:noFill/>
          <a:ln w="15240">
            <a:solidFill>
              <a:srgbClr val="263A5F"/>
            </a:solidFill>
            <a:prstDash val="solid"/>
            <a:tailEnd type="triangle"/>
          </a:ln>
        </p:spPr>
      </p:sp>
      <p:sp>
        <p:nvSpPr>
          <p:cNvPr id="11" name="Shape 8"/>
          <p:cNvSpPr/>
          <p:nvPr/>
        </p:nvSpPr>
        <p:spPr>
          <a:xfrm>
            <a:off x="3182112" y="3429000"/>
            <a:ext cx="1106424" cy="0"/>
          </a:xfrm>
          <a:prstGeom prst="line">
            <a:avLst/>
          </a:prstGeom>
          <a:noFill/>
          <a:ln w="15240">
            <a:solidFill>
              <a:srgbClr val="263A5F"/>
            </a:solidFill>
            <a:prstDash val="solid"/>
            <a:tailEnd type="triangle"/>
          </a:ln>
        </p:spPr>
      </p:sp>
      <p:sp>
        <p:nvSpPr>
          <p:cNvPr id="12" name="Shape 9"/>
          <p:cNvSpPr/>
          <p:nvPr/>
        </p:nvSpPr>
        <p:spPr>
          <a:xfrm>
            <a:off x="5102352" y="3429000"/>
            <a:ext cx="1106424" cy="0"/>
          </a:xfrm>
          <a:prstGeom prst="line">
            <a:avLst/>
          </a:prstGeom>
          <a:noFill/>
          <a:ln w="15240">
            <a:solidFill>
              <a:srgbClr val="263A5F"/>
            </a:solidFill>
            <a:prstDash val="solid"/>
            <a:tailEnd type="triangle"/>
          </a:ln>
        </p:spPr>
      </p:sp>
      <p:sp>
        <p:nvSpPr>
          <p:cNvPr id="13" name="Shape 10"/>
          <p:cNvSpPr/>
          <p:nvPr/>
        </p:nvSpPr>
        <p:spPr>
          <a:xfrm>
            <a:off x="7022592" y="3429000"/>
            <a:ext cx="1106424" cy="0"/>
          </a:xfrm>
          <a:prstGeom prst="line">
            <a:avLst/>
          </a:prstGeom>
          <a:noFill/>
          <a:ln w="15240">
            <a:solidFill>
              <a:srgbClr val="263A5F"/>
            </a:solidFill>
            <a:prstDash val="solid"/>
            <a:tailEnd type="triangle"/>
          </a:ln>
        </p:spPr>
      </p:sp>
      <p:sp>
        <p:nvSpPr>
          <p:cNvPr id="14" name="Shape 11"/>
          <p:cNvSpPr/>
          <p:nvPr/>
        </p:nvSpPr>
        <p:spPr>
          <a:xfrm>
            <a:off x="8942832" y="3429000"/>
            <a:ext cx="1106424" cy="0"/>
          </a:xfrm>
          <a:prstGeom prst="line">
            <a:avLst/>
          </a:prstGeom>
          <a:noFill/>
          <a:ln w="15240">
            <a:solidFill>
              <a:srgbClr val="263A5F"/>
            </a:solidFill>
            <a:prstDash val="solid"/>
            <a:tailEnd type="triangle"/>
          </a:ln>
        </p:spPr>
      </p:sp>
      <p:sp>
        <p:nvSpPr>
          <p:cNvPr id="15" name="Shape 12"/>
          <p:cNvSpPr/>
          <p:nvPr/>
        </p:nvSpPr>
        <p:spPr>
          <a:xfrm>
            <a:off x="521208" y="3035808"/>
            <a:ext cx="713232" cy="713232"/>
          </a:xfrm>
          <a:prstGeom prst="ellipse">
            <a:avLst/>
          </a:prstGeom>
          <a:solidFill>
            <a:srgbClr val="2F6DF6"/>
          </a:solidFill>
          <a:ln w="12700">
            <a:solidFill>
              <a:srgbClr val="2F6DF6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21208" y="3236976"/>
            <a:ext cx="713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150" dirty="0"/>
          </a:p>
        </p:txBody>
      </p:sp>
      <p:sp>
        <p:nvSpPr>
          <p:cNvPr id="17" name="Text 14"/>
          <p:cNvSpPr/>
          <p:nvPr/>
        </p:nvSpPr>
        <p:spPr>
          <a:xfrm>
            <a:off x="274320" y="3913632"/>
            <a:ext cx="12344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Orient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182880" y="4233672"/>
            <a:ext cx="14173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7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Clarify ambition and context.</a:t>
            </a:r>
            <a:endParaRPr lang="en-US" sz="780" dirty="0"/>
          </a:p>
        </p:txBody>
      </p:sp>
      <p:sp>
        <p:nvSpPr>
          <p:cNvPr id="19" name="Shape 16"/>
          <p:cNvSpPr/>
          <p:nvPr/>
        </p:nvSpPr>
        <p:spPr>
          <a:xfrm>
            <a:off x="2441448" y="3035808"/>
            <a:ext cx="713232" cy="713232"/>
          </a:xfrm>
          <a:prstGeom prst="ellipse">
            <a:avLst/>
          </a:prstGeom>
          <a:solidFill>
            <a:srgbClr val="16233A"/>
          </a:solidFill>
          <a:ln w="12700">
            <a:solidFill>
              <a:srgbClr val="263A5F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2441448" y="3236976"/>
            <a:ext cx="713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2194560" y="3913632"/>
            <a:ext cx="12344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Diagnose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2103120" y="4233672"/>
            <a:ext cx="14173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7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Assess capital, GTM and governance gaps.</a:t>
            </a:r>
            <a:endParaRPr lang="en-US" sz="780" dirty="0"/>
          </a:p>
        </p:txBody>
      </p:sp>
      <p:sp>
        <p:nvSpPr>
          <p:cNvPr id="23" name="Shape 20"/>
          <p:cNvSpPr/>
          <p:nvPr/>
        </p:nvSpPr>
        <p:spPr>
          <a:xfrm>
            <a:off x="4361688" y="3035808"/>
            <a:ext cx="713232" cy="713232"/>
          </a:xfrm>
          <a:prstGeom prst="ellipse">
            <a:avLst/>
          </a:prstGeom>
          <a:solidFill>
            <a:srgbClr val="16233A"/>
          </a:solidFill>
          <a:ln w="12700">
            <a:solidFill>
              <a:srgbClr val="263A5F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4361688" y="3236976"/>
            <a:ext cx="713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150" dirty="0"/>
          </a:p>
        </p:txBody>
      </p:sp>
      <p:sp>
        <p:nvSpPr>
          <p:cNvPr id="25" name="Text 22"/>
          <p:cNvSpPr/>
          <p:nvPr/>
        </p:nvSpPr>
        <p:spPr>
          <a:xfrm>
            <a:off x="4114800" y="3913632"/>
            <a:ext cx="12344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Design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023360" y="4233672"/>
            <a:ext cx="14173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7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Define mandate and success signals.</a:t>
            </a:r>
            <a:endParaRPr lang="en-US" sz="780" dirty="0"/>
          </a:p>
        </p:txBody>
      </p:sp>
      <p:sp>
        <p:nvSpPr>
          <p:cNvPr id="27" name="Shape 24"/>
          <p:cNvSpPr/>
          <p:nvPr/>
        </p:nvSpPr>
        <p:spPr>
          <a:xfrm>
            <a:off x="6281928" y="3035808"/>
            <a:ext cx="713232" cy="713232"/>
          </a:xfrm>
          <a:prstGeom prst="ellipse">
            <a:avLst/>
          </a:prstGeom>
          <a:solidFill>
            <a:srgbClr val="16233A"/>
          </a:solidFill>
          <a:ln w="12700">
            <a:solidFill>
              <a:srgbClr val="263A5F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6281928" y="3236976"/>
            <a:ext cx="713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150" dirty="0"/>
          </a:p>
        </p:txBody>
      </p:sp>
      <p:sp>
        <p:nvSpPr>
          <p:cNvPr id="29" name="Text 26"/>
          <p:cNvSpPr/>
          <p:nvPr/>
        </p:nvSpPr>
        <p:spPr>
          <a:xfrm>
            <a:off x="6035040" y="3913632"/>
            <a:ext cx="12344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5943600" y="4233672"/>
            <a:ext cx="14173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7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Create/refine deck, model, data room and MIS.</a:t>
            </a:r>
            <a:endParaRPr lang="en-US" sz="780" dirty="0"/>
          </a:p>
        </p:txBody>
      </p:sp>
      <p:sp>
        <p:nvSpPr>
          <p:cNvPr id="31" name="Shape 28"/>
          <p:cNvSpPr/>
          <p:nvPr/>
        </p:nvSpPr>
        <p:spPr>
          <a:xfrm>
            <a:off x="8202168" y="3035808"/>
            <a:ext cx="713232" cy="713232"/>
          </a:xfrm>
          <a:prstGeom prst="ellipse">
            <a:avLst/>
          </a:prstGeom>
          <a:solidFill>
            <a:srgbClr val="16233A"/>
          </a:solidFill>
          <a:ln w="12700">
            <a:solidFill>
              <a:srgbClr val="263A5F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8202168" y="3236976"/>
            <a:ext cx="713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150" dirty="0"/>
          </a:p>
        </p:txBody>
      </p:sp>
      <p:sp>
        <p:nvSpPr>
          <p:cNvPr id="33" name="Text 30"/>
          <p:cNvSpPr/>
          <p:nvPr/>
        </p:nvSpPr>
        <p:spPr>
          <a:xfrm>
            <a:off x="7955280" y="3913632"/>
            <a:ext cx="12344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Facilitate</a:t>
            </a:r>
            <a:endParaRPr lang="en-US" sz="1100" dirty="0"/>
          </a:p>
        </p:txBody>
      </p:sp>
      <p:sp>
        <p:nvSpPr>
          <p:cNvPr id="34" name="Text 31"/>
          <p:cNvSpPr/>
          <p:nvPr/>
        </p:nvSpPr>
        <p:spPr>
          <a:xfrm>
            <a:off x="7863840" y="4233672"/>
            <a:ext cx="14173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7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Open relevant stakeholder conversations.</a:t>
            </a:r>
            <a:endParaRPr lang="en-US" sz="780" dirty="0"/>
          </a:p>
        </p:txBody>
      </p:sp>
      <p:sp>
        <p:nvSpPr>
          <p:cNvPr id="35" name="Shape 32"/>
          <p:cNvSpPr/>
          <p:nvPr/>
        </p:nvSpPr>
        <p:spPr>
          <a:xfrm>
            <a:off x="10122408" y="3035808"/>
            <a:ext cx="713232" cy="71323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263A5F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10122408" y="3236976"/>
            <a:ext cx="713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</a:t>
            </a:r>
            <a:endParaRPr lang="en-US" sz="1150" dirty="0"/>
          </a:p>
        </p:txBody>
      </p:sp>
      <p:sp>
        <p:nvSpPr>
          <p:cNvPr id="37" name="Text 34"/>
          <p:cNvSpPr/>
          <p:nvPr/>
        </p:nvSpPr>
        <p:spPr>
          <a:xfrm>
            <a:off x="9875520" y="3913632"/>
            <a:ext cx="123444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F8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Govern</a:t>
            </a:r>
            <a:endParaRPr lang="en-US" sz="1100" dirty="0"/>
          </a:p>
        </p:txBody>
      </p:sp>
      <p:sp>
        <p:nvSpPr>
          <p:cNvPr id="38" name="Text 35"/>
          <p:cNvSpPr/>
          <p:nvPr/>
        </p:nvSpPr>
        <p:spPr>
          <a:xfrm>
            <a:off x="9784080" y="4233672"/>
            <a:ext cx="14173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7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Track actions, risks and decisions.</a:t>
            </a:r>
            <a:endParaRPr lang="en-US" sz="780" dirty="0"/>
          </a:p>
        </p:txBody>
      </p:sp>
      <p:pic>
        <p:nvPicPr>
          <p:cNvPr id="39" name="Picture 38" descr="modern_metallic_corporate_logo_desig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For founders raising capital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Become investor-ready before you start investor outreach.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FOUNDER LENS</a:t>
            </a:r>
            <a:endParaRPr lang="en-US" sz="820" dirty="0"/>
          </a:p>
        </p:txBody>
      </p:sp>
      <p:pic>
        <p:nvPicPr>
          <p:cNvPr id="9" name="Image 1" descr="/mnt/data/xitij_ppt_assets/pitch_crop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841248"/>
            <a:ext cx="3675888" cy="5074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21792" y="2331720"/>
            <a:ext cx="57150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XITIJ prepares founders for serious investor conversations.</a:t>
            </a:r>
            <a:endParaRPr lang="en-US" sz="2100" dirty="0"/>
          </a:p>
        </p:txBody>
      </p:sp>
      <p:sp>
        <p:nvSpPr>
          <p:cNvPr id="11" name="Shape 7"/>
          <p:cNvSpPr/>
          <p:nvPr/>
        </p:nvSpPr>
        <p:spPr>
          <a:xfrm>
            <a:off x="658368" y="31089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59536" y="29992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Fundability diagnostic: surface the questions investors will ask.</a:t>
            </a:r>
            <a:endParaRPr lang="en-US" sz="1220" dirty="0"/>
          </a:p>
        </p:txBody>
      </p:sp>
      <p:sp>
        <p:nvSpPr>
          <p:cNvPr id="13" name="Shape 9"/>
          <p:cNvSpPr/>
          <p:nvPr/>
        </p:nvSpPr>
        <p:spPr>
          <a:xfrm>
            <a:off x="658368" y="35661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59536" y="34564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Investor narrative: turn founder conviction into a forwardable story.</a:t>
            </a:r>
            <a:endParaRPr lang="en-US" sz="1220" dirty="0"/>
          </a:p>
        </p:txBody>
      </p:sp>
      <p:sp>
        <p:nvSpPr>
          <p:cNvPr id="15" name="Shape 11"/>
          <p:cNvSpPr/>
          <p:nvPr/>
        </p:nvSpPr>
        <p:spPr>
          <a:xfrm>
            <a:off x="658368" y="40233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59536" y="39136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Data-room readiness: reduce friction and improve diligence confidence.</a:t>
            </a:r>
            <a:endParaRPr lang="en-US" sz="1220" dirty="0"/>
          </a:p>
        </p:txBody>
      </p:sp>
      <p:sp>
        <p:nvSpPr>
          <p:cNvPr id="17" name="Shape 13"/>
          <p:cNvSpPr/>
          <p:nvPr/>
        </p:nvSpPr>
        <p:spPr>
          <a:xfrm>
            <a:off x="658368" y="44805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859536" y="43708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Capital-fit: choose the right route — angel, family office, VC, debt, strategic or customer-funded growth.</a:t>
            </a:r>
            <a:endParaRPr lang="en-US" sz="1220" dirty="0"/>
          </a:p>
        </p:txBody>
      </p:sp>
      <p:sp>
        <p:nvSpPr>
          <p:cNvPr id="19" name="Text 15"/>
          <p:cNvSpPr/>
          <p:nvPr/>
        </p:nvSpPr>
        <p:spPr>
          <a:xfrm>
            <a:off x="658368" y="5303520"/>
            <a:ext cx="59893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indent="0" marL="0">
              <a:buNone/>
            </a:pPr>
            <a:r>
              <a:rPr lang="en-US" sz="128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outcome: fewer wasted meetings, clearer asks and better ownership discipline.</a:t>
            </a:r>
            <a:endParaRPr lang="en-US" sz="1280" dirty="0"/>
          </a:p>
        </p:txBody>
      </p:sp>
      <p:pic>
        <p:nvPicPr>
          <p:cNvPr id="20" name="Picture 19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60A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02920" y="6455664"/>
            <a:ext cx="11155680" cy="0"/>
          </a:xfrm>
          <a:prstGeom prst="line">
            <a:avLst/>
          </a:prstGeom>
          <a:noFill/>
          <a:ln w="7620">
            <a:solidFill>
              <a:srgbClr val="263A5F">
                <a:alpha val="85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21208" y="6537960"/>
            <a:ext cx="7498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XITIJ Services | Capital Readiness • Strategic Advisory • Investment Facilitation</a:t>
            </a:r>
            <a:endParaRPr lang="en-US" sz="680" dirty="0"/>
          </a:p>
        </p:txBody>
      </p:sp>
      <p:sp>
        <p:nvSpPr>
          <p:cNvPr id="5" name="Text 2"/>
          <p:cNvSpPr/>
          <p:nvPr/>
        </p:nvSpPr>
        <p:spPr>
          <a:xfrm>
            <a:off x="11155680" y="6519672"/>
            <a:ext cx="475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7E8DA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720" dirty="0"/>
          </a:p>
        </p:txBody>
      </p:sp>
      <p:sp>
        <p:nvSpPr>
          <p:cNvPr id="6" name="Text 3"/>
          <p:cNvSpPr/>
          <p:nvPr/>
        </p:nvSpPr>
        <p:spPr>
          <a:xfrm>
            <a:off x="594360" y="960120"/>
            <a:ext cx="6309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For family offices and investors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612648" y="1627632"/>
            <a:ext cx="59893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See better-prepared opportunities — and evaluate them with stronger context.</a:t>
            </a:r>
            <a:endParaRPr lang="en-US" sz="1280" dirty="0"/>
          </a:p>
        </p:txBody>
      </p:sp>
      <p:sp>
        <p:nvSpPr>
          <p:cNvPr id="8" name="Text 5"/>
          <p:cNvSpPr/>
          <p:nvPr/>
        </p:nvSpPr>
        <p:spPr>
          <a:xfrm>
            <a:off x="8229600" y="384048"/>
            <a:ext cx="301752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D8B34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INVESTOR LENS</a:t>
            </a:r>
            <a:endParaRPr lang="en-US" sz="820" dirty="0"/>
          </a:p>
        </p:txBody>
      </p:sp>
      <p:pic>
        <p:nvPicPr>
          <p:cNvPr id="9" name="Image 1" descr="/mnt/data/xitij_ppt_assets/family_crop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841248"/>
            <a:ext cx="3675888" cy="50749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21792" y="2331720"/>
            <a:ext cx="57150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F5F8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XITIJ is not a volume-led deal-pushing mechanism.</a:t>
            </a:r>
            <a:endParaRPr lang="en-US" sz="2100" dirty="0"/>
          </a:p>
        </p:txBody>
      </p:sp>
      <p:sp>
        <p:nvSpPr>
          <p:cNvPr id="11" name="Shape 7"/>
          <p:cNvSpPr/>
          <p:nvPr/>
        </p:nvSpPr>
        <p:spPr>
          <a:xfrm>
            <a:off x="658368" y="31089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59536" y="29992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Founder preparedness before capital conversations.</a:t>
            </a:r>
            <a:endParaRPr lang="en-US" sz="1220" dirty="0"/>
          </a:p>
        </p:txBody>
      </p:sp>
      <p:sp>
        <p:nvSpPr>
          <p:cNvPr id="13" name="Shape 9"/>
          <p:cNvSpPr/>
          <p:nvPr/>
        </p:nvSpPr>
        <p:spPr>
          <a:xfrm>
            <a:off x="658368" y="35661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59536" y="34564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Diligence signals around revenue quality, governance, cap table and data-room maturity.</a:t>
            </a:r>
            <a:endParaRPr lang="en-US" sz="1220" dirty="0"/>
          </a:p>
        </p:txBody>
      </p:sp>
      <p:sp>
        <p:nvSpPr>
          <p:cNvPr id="15" name="Shape 11"/>
          <p:cNvSpPr/>
          <p:nvPr/>
        </p:nvSpPr>
        <p:spPr>
          <a:xfrm>
            <a:off x="658368" y="40233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59536" y="39136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Context on sector, stage, instrument, ticket size and strategic relevance.</a:t>
            </a:r>
            <a:endParaRPr lang="en-US" sz="1220" dirty="0"/>
          </a:p>
        </p:txBody>
      </p:sp>
      <p:sp>
        <p:nvSpPr>
          <p:cNvPr id="17" name="Shape 13"/>
          <p:cNvSpPr/>
          <p:nvPr/>
        </p:nvSpPr>
        <p:spPr>
          <a:xfrm>
            <a:off x="658368" y="4480560"/>
            <a:ext cx="73152" cy="73152"/>
          </a:xfrm>
          <a:prstGeom prst="ellipse">
            <a:avLst/>
          </a:prstGeom>
          <a:solidFill>
            <a:srgbClr val="D8B34A"/>
          </a:solidFill>
          <a:ln w="12700">
            <a:solidFill>
              <a:srgbClr val="D8B34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859536" y="4370832"/>
            <a:ext cx="589788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9B7C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substitute for independent diligence; better input for informed decision-making.</a:t>
            </a:r>
            <a:endParaRPr lang="en-US" sz="1220" dirty="0"/>
          </a:p>
        </p:txBody>
      </p:sp>
      <p:pic>
        <p:nvPicPr>
          <p:cNvPr id="19" name="Picture 18" descr="modern_metallic_corporate_logo_desig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237744"/>
            <a:ext cx="2148840" cy="429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XITIJ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XITIJ Corporate Overview — Capital Readiness &amp; Strategic Advisory</dc:title>
  <dc:subject>Corporate overview deck</dc:subject>
  <dc:creator>XITIJ Services</dc:creator>
  <cp:lastModifiedBy>XITIJ Services</cp:lastModifiedBy>
  <cp:revision>1</cp:revision>
  <dcterms:created xsi:type="dcterms:W3CDTF">2026-05-19T18:32:21Z</dcterms:created>
  <dcterms:modified xsi:type="dcterms:W3CDTF">2026-05-19T18:32:21Z</dcterms:modified>
</cp:coreProperties>
</file>